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4" r:id="rId15"/>
    <p:sldId id="272" r:id="rId16"/>
    <p:sldId id="273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777DB-C3E7-42DF-893E-155BF30D585A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9EC48-C4DA-4DCF-A4D4-48DF8C946C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42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http://www.skole.hr/veliki-odmor/sirom-svijeta?news_id=3265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http://www.svjetskiputnik.hr/putovanja/pregled/zemlja/44-kina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8FE75CE-6E4F-488B-AD8E-1B763EEF0E49}" type="slidenum">
              <a:rPr lang="hr-HR" altLang="sr-Latn-RS"/>
              <a:pPr/>
              <a:t>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58099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http://www.economist.com/topics/chinese-economy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http://topics.bloomberg.com/china's-economy/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http://www.worldbank.org/en/country/china/overview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4E2C406-EA32-43F2-A5F8-B7D62E26D25F}" type="slidenum">
              <a:rPr lang="hr-HR" altLang="sr-Latn-RS"/>
              <a:pPr/>
              <a:t>13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9821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http://chartsbin.com/view/1712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D57AFF6-D223-4AB2-B2F7-6DB6AD6C38DB}" type="slidenum">
              <a:rPr lang="hr-HR" altLang="sr-Latn-RS"/>
              <a:pPr/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10506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https://www.princeton.edu/~achaney/tmve/wiki100k/docs/Mainland_China.html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CB8C75C-E426-4BF4-AA88-ECB8742B6DEF}" type="slidenum">
              <a:rPr lang="hr-HR" altLang="sr-Latn-RS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17326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http://proleksis.lzmk.hr/42488/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http://www.worldbank.org/en/news/feature/2007/03/15/restoring-chinas-loess-plateau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http://education.nationalgeographic.com/education/encyclopedia/loess/?ar_a=1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41DF40A-D40A-4C82-A6C4-0528001A6FCD}" type="slidenum">
              <a:rPr lang="hr-HR" altLang="sr-Latn-RS"/>
              <a:pPr/>
              <a:t>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62203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http://www.geografija.hr/clanci/1279/projekt-tri-klanca-novo-svjetsko-cudo-ili-novi-ljudski-promasaj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1A66F0D-27A7-4D2A-BA94-30081469090B}" type="slidenum">
              <a:rPr lang="hr-HR" altLang="sr-Latn-RS"/>
              <a:pPr/>
              <a:t>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0119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http://proleksis.lzmk.hr/18993/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http://blog.dnevnik.hr/vajrapani/2008/07/1625089417/kratka-povijest-dzungarskog-kanata.html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http://dnevnik.hr/vijesti/zanimljivosti/video-nevjerojatno-pustinju-pretvorili-u-sumu-posadili-600-000-stabala---301252.html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http://www.zarez.hr/clanci/kina-i-tibet-ili-kako-je-quotvuk-pojeo-magarequot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http://www.enciklopedija.hr/Natuknica.aspx?ID=60459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41FFA7-776B-4FA1-9D80-BD5509F1E101}" type="slidenum">
              <a:rPr lang="hr-HR" altLang="sr-Latn-RS"/>
              <a:pPr/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41350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http://www.indexmundi.com/china/age_structure.html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http://www.nationmaster.com/country-info/profiles/China/People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http://worldpopulationreview.com/countries/china-population/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http://geography.about.com/od/populationgeography/a/chinapopulation.htm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68D81A2-EC98-46CA-A285-28CD98F0DB4A}" type="slidenum">
              <a:rPr lang="hr-HR" altLang="sr-Latn-RS"/>
              <a:pPr/>
              <a:t>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18805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http://www.geografija.hr/clanci/1003/shanghai-najveca-svjetska-lukahttp://www.geografija.hr/clanci/1003/shanghai-najveca-svjetska-luka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http://chinadataonline.org/member/city/city_md.asp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http://www.nationsonline.org/oneworld/china_cities.htm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http://geography.about.com/od/chinamaps/a/largest-cities-china.htm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32A8FC5-2C7C-4B88-8EB7-44B9D62B577E}" type="slidenum">
              <a:rPr lang="hr-HR" altLang="sr-Latn-RS"/>
              <a:pPr/>
              <a:t>10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02877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http://www.puturist.com/foto-galerija/slike/493.aspx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http://www.svjetskiputnik.hr/Putovanja/pregled/destinacija/54-peking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http://putopisi.net/azija/kina/peking/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20FDF86-97B1-4973-99FD-DCEE69ACEDA7}" type="slidenum">
              <a:rPr lang="hr-HR" altLang="sr-Latn-RS"/>
              <a:pPr/>
              <a:t>12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6023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4AC-06FB-4920-86C4-0C203CEEEBA4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D58B-ADE5-47C7-80FE-0E93EFC061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6892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4AC-06FB-4920-86C4-0C203CEEEBA4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D58B-ADE5-47C7-80FE-0E93EFC061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059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4AC-06FB-4920-86C4-0C203CEEEBA4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D58B-ADE5-47C7-80FE-0E93EFC061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325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4AC-06FB-4920-86C4-0C203CEEEBA4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D58B-ADE5-47C7-80FE-0E93EFC061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2654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4AC-06FB-4920-86C4-0C203CEEEBA4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D58B-ADE5-47C7-80FE-0E93EFC061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762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4AC-06FB-4920-86C4-0C203CEEEBA4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D58B-ADE5-47C7-80FE-0E93EFC061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96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4AC-06FB-4920-86C4-0C203CEEEBA4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D58B-ADE5-47C7-80FE-0E93EFC061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172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4AC-06FB-4920-86C4-0C203CEEEBA4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D58B-ADE5-47C7-80FE-0E93EFC061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809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4AC-06FB-4920-86C4-0C203CEEEBA4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D58B-ADE5-47C7-80FE-0E93EFC061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859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4AC-06FB-4920-86C4-0C203CEEEBA4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D58B-ADE5-47C7-80FE-0E93EFC061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147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4AC-06FB-4920-86C4-0C203CEEEBA4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D58B-ADE5-47C7-80FE-0E93EFC061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444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8B4AC-06FB-4920-86C4-0C203CEEEBA4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AD58B-ADE5-47C7-80FE-0E93EFC06122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4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635" y="2983639"/>
            <a:ext cx="4936223" cy="387436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10194" y="3668107"/>
            <a:ext cx="9144000" cy="1655762"/>
          </a:xfrm>
        </p:spPr>
        <p:txBody>
          <a:bodyPr>
            <a:normAutofit/>
          </a:bodyPr>
          <a:lstStyle/>
          <a:p>
            <a:r>
              <a:rPr lang="hr-HR" sz="5400" dirty="0" smtClean="0"/>
              <a:t>Kina</a:t>
            </a:r>
            <a:endParaRPr lang="hr-HR" sz="5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460" y="2062351"/>
            <a:ext cx="7193903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4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 descr="C:\Users\Svjetlana\Documents\školska knjiga\ppt\6\kina-rijeke i gradov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90" y="1325879"/>
            <a:ext cx="7084511" cy="540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55320" y="878931"/>
            <a:ext cx="10515600" cy="1325563"/>
          </a:xfrm>
        </p:spPr>
        <p:txBody>
          <a:bodyPr/>
          <a:lstStyle/>
          <a:p>
            <a:pPr algn="l"/>
            <a:r>
              <a:rPr lang="hr-HR" altLang="sr-Latn-RS" b="1" dirty="0" smtClean="0"/>
              <a:t>Razmještaj stanovništva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0835" y="2016035"/>
            <a:ext cx="3757612" cy="435768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dirty="0" smtClean="0"/>
              <a:t>Preseljavanje u gradove na obali</a:t>
            </a:r>
          </a:p>
          <a:p>
            <a:pPr>
              <a:defRPr/>
            </a:pPr>
            <a:r>
              <a:rPr lang="hr-HR" dirty="0" smtClean="0"/>
              <a:t>40% gradskog stanovništva</a:t>
            </a:r>
          </a:p>
          <a:p>
            <a:pPr>
              <a:defRPr/>
            </a:pPr>
            <a:r>
              <a:rPr lang="hr-HR" dirty="0" smtClean="0"/>
              <a:t>Shanghai</a:t>
            </a:r>
          </a:p>
          <a:p>
            <a:pPr>
              <a:defRPr/>
            </a:pPr>
            <a:r>
              <a:rPr lang="hr-HR" dirty="0" smtClean="0"/>
              <a:t>Beijing</a:t>
            </a:r>
          </a:p>
          <a:p>
            <a:pPr>
              <a:defRPr/>
            </a:pPr>
            <a:r>
              <a:rPr lang="hr-HR" dirty="0" smtClean="0"/>
              <a:t>Wuhan</a:t>
            </a:r>
          </a:p>
          <a:p>
            <a:pPr>
              <a:defRPr/>
            </a:pPr>
            <a:r>
              <a:rPr lang="hr-HR" dirty="0" smtClean="0"/>
              <a:t>Harbin</a:t>
            </a:r>
          </a:p>
          <a:p>
            <a:pPr>
              <a:defRPr/>
            </a:pPr>
            <a:r>
              <a:rPr lang="hr-HR" dirty="0" smtClean="0"/>
              <a:t>Hong Kong</a:t>
            </a:r>
            <a:endParaRPr lang="hr-HR" dirty="0"/>
          </a:p>
        </p:txBody>
      </p:sp>
      <p:cxnSp>
        <p:nvCxnSpPr>
          <p:cNvPr id="5" name="Ravni poveznik sa strelicom 4"/>
          <p:cNvCxnSpPr/>
          <p:nvPr/>
        </p:nvCxnSpPr>
        <p:spPr>
          <a:xfrm flipH="1">
            <a:off x="7193281" y="4029891"/>
            <a:ext cx="1288868" cy="5512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sa strelicom 7"/>
          <p:cNvCxnSpPr/>
          <p:nvPr/>
        </p:nvCxnSpPr>
        <p:spPr>
          <a:xfrm flipH="1" flipV="1">
            <a:off x="6200503" y="3509554"/>
            <a:ext cx="2281646" cy="10406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>
          <a:xfrm flipH="1" flipV="1">
            <a:off x="6200503" y="4942747"/>
            <a:ext cx="2281646" cy="1256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/>
          <p:cNvCxnSpPr/>
          <p:nvPr/>
        </p:nvCxnSpPr>
        <p:spPr>
          <a:xfrm flipH="1" flipV="1">
            <a:off x="6975566" y="2375263"/>
            <a:ext cx="1445623" cy="31400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15"/>
          <p:cNvCxnSpPr/>
          <p:nvPr/>
        </p:nvCxnSpPr>
        <p:spPr>
          <a:xfrm flipH="1">
            <a:off x="6627223" y="6073593"/>
            <a:ext cx="1854927" cy="1617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Slika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29" y="1890364"/>
            <a:ext cx="6960897" cy="4609029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70" y="1935631"/>
            <a:ext cx="6803414" cy="4518494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363" y="2029393"/>
            <a:ext cx="7594744" cy="42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16388" name="Picture 2" descr="C:\Users\Svjetlana\Documents\školska knjiga\ppt predlosci i slike\smanjene\041_008A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00126"/>
            <a:ext cx="9553575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ded Corner 4"/>
          <p:cNvSpPr/>
          <p:nvPr/>
        </p:nvSpPr>
        <p:spPr>
          <a:xfrm>
            <a:off x="1952626" y="2857501"/>
            <a:ext cx="2428875" cy="3643313"/>
          </a:xfrm>
          <a:prstGeom prst="foldedCorner">
            <a:avLst/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buFont typeface="Arial" pitchFamily="34" charset="0"/>
              <a:buChar char="•"/>
              <a:defRPr/>
            </a:pPr>
            <a:r>
              <a:rPr lang="hr-HR" sz="2100" dirty="0"/>
              <a:t>Hong Kong – 6,7 milijun stanovnika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hr-HR" sz="2100" dirty="0"/>
              <a:t>1898. dan na korištenje Britancima na 99 godina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hr-HR" sz="2100" dirty="0"/>
              <a:t>Jedna od najprometnijih svjetskih luka, trgovačko i novčarsko središte Azije</a:t>
            </a:r>
          </a:p>
        </p:txBody>
      </p:sp>
    </p:spTree>
    <p:extLst>
      <p:ext uri="{BB962C8B-B14F-4D97-AF65-F5344CB8AC3E}">
        <p14:creationId xmlns:p14="http://schemas.microsoft.com/office/powerpoint/2010/main" val="42073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00125"/>
            <a:ext cx="9144000" cy="67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4"/>
          <a:stretch>
            <a:fillRect/>
          </a:stretch>
        </p:blipFill>
        <p:spPr bwMode="auto">
          <a:xfrm>
            <a:off x="1524000" y="1000126"/>
            <a:ext cx="9144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1524000" y="1000126"/>
            <a:ext cx="9144000" cy="644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itle 1"/>
          <p:cNvSpPr>
            <a:spLocks noGrp="1"/>
          </p:cNvSpPr>
          <p:nvPr>
            <p:ph type="title"/>
          </p:nvPr>
        </p:nvSpPr>
        <p:spPr>
          <a:xfrm>
            <a:off x="1938338" y="857250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3 lica </a:t>
            </a:r>
            <a:r>
              <a:rPr lang="hr-HR" altLang="sr-Latn-RS" b="1" dirty="0" err="1" smtClean="0"/>
              <a:t>Beijinga</a:t>
            </a:r>
            <a:endParaRPr lang="hr-HR" altLang="sr-Latn-RS" b="1" dirty="0" smtClean="0"/>
          </a:p>
        </p:txBody>
      </p:sp>
    </p:spTree>
    <p:extLst>
      <p:ext uri="{BB962C8B-B14F-4D97-AF65-F5344CB8AC3E}">
        <p14:creationId xmlns:p14="http://schemas.microsoft.com/office/powerpoint/2010/main" val="13684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729044" y="946976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Gospodarski uspon Kine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796" y="1875663"/>
            <a:ext cx="8229600" cy="4857750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Potkraj 1970-ih </a:t>
            </a:r>
            <a:r>
              <a:rPr lang="hr-HR" dirty="0" smtClean="0">
                <a:sym typeface="Wingdings" pitchFamily="2" charset="2"/>
              </a:rPr>
              <a:t> jače uključivanje u </a:t>
            </a:r>
            <a:endParaRPr lang="hr-HR" dirty="0">
              <a:sym typeface="Wingdings" pitchFamily="2" charset="2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hr-HR" dirty="0" smtClean="0">
                <a:sym typeface="Wingdings" pitchFamily="2" charset="2"/>
              </a:rPr>
              <a:t>svjetsko gospodarstvo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>
                <a:sym typeface="Wingdings" pitchFamily="2" charset="2"/>
              </a:rPr>
              <a:t>Uključivanje u globalizacijske procese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>
                <a:sym typeface="Wingdings" pitchFamily="2" charset="2"/>
              </a:rPr>
              <a:t>Danas među vodećim državama svijeta po proizvodnji gotovo svih proizvoda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>
                <a:sym typeface="Wingdings" pitchFamily="2" charset="2"/>
              </a:rPr>
              <a:t>Glavni izvozni proizvodi: tekstil i odjeća, sportska oprema i obuća, uredska oprema, ...</a:t>
            </a:r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827" y="1040130"/>
            <a:ext cx="3264408" cy="326440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325" y="1138142"/>
            <a:ext cx="4783645" cy="262740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15" y="1138142"/>
            <a:ext cx="8595229" cy="566518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77" y="1805749"/>
            <a:ext cx="7620000" cy="47625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1600" y="908044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0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9634" y="1770761"/>
            <a:ext cx="7244636" cy="4351338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2924902" y="6327861"/>
            <a:ext cx="5391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rgbClr val="383838"/>
                </a:solidFill>
                <a:latin typeface="Nunito"/>
              </a:rPr>
              <a:t>Luka Šangaj - najveća kontejnerska luka svijeta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329" y="1150049"/>
            <a:ext cx="8286750" cy="4972050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3048000" y="61893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>
                <a:solidFill>
                  <a:srgbClr val="383838"/>
                </a:solidFill>
                <a:latin typeface="Nunito"/>
              </a:rPr>
              <a:t>Most </a:t>
            </a:r>
            <a:r>
              <a:rPr lang="hr-HR" b="1" dirty="0" err="1">
                <a:solidFill>
                  <a:srgbClr val="383838"/>
                </a:solidFill>
                <a:latin typeface="Nunito"/>
              </a:rPr>
              <a:t>Danyang</a:t>
            </a:r>
            <a:r>
              <a:rPr lang="hr-HR" b="1" dirty="0">
                <a:solidFill>
                  <a:srgbClr val="383838"/>
                </a:solidFill>
                <a:latin typeface="Nunito"/>
              </a:rPr>
              <a:t>–</a:t>
            </a:r>
            <a:r>
              <a:rPr lang="hr-HR" b="1" dirty="0" err="1">
                <a:solidFill>
                  <a:srgbClr val="383838"/>
                </a:solidFill>
                <a:latin typeface="Nunito"/>
              </a:rPr>
              <a:t>Kunshan</a:t>
            </a:r>
            <a:endParaRPr lang="hr-HR" b="1" dirty="0">
              <a:solidFill>
                <a:srgbClr val="383838"/>
              </a:solidFill>
              <a:latin typeface="Nunito"/>
            </a:endParaRPr>
          </a:p>
          <a:p>
            <a:r>
              <a:rPr lang="hr-HR" dirty="0">
                <a:solidFill>
                  <a:srgbClr val="212529"/>
                </a:solidFill>
                <a:latin typeface="Nunito"/>
              </a:rPr>
              <a:t>To je najdulji most svijet. Dug je 164 km.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828" y="988917"/>
            <a:ext cx="9525000" cy="5294313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3048000" y="62021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383838"/>
                </a:solidFill>
                <a:latin typeface="Nunito"/>
              </a:rPr>
              <a:t>Najviše KFC restorana na svijetu nalazi se u Kini</a:t>
            </a:r>
          </a:p>
          <a:p>
            <a:r>
              <a:rPr lang="pl-PL" dirty="0">
                <a:solidFill>
                  <a:srgbClr val="212529"/>
                </a:solidFill>
                <a:latin typeface="Nunito"/>
              </a:rPr>
              <a:t>Ima ih preko 5000.</a:t>
            </a:r>
            <a:endParaRPr lang="pl-PL" b="0" i="0" dirty="0">
              <a:solidFill>
                <a:srgbClr val="212529"/>
              </a:solidFill>
              <a:effectLst/>
              <a:latin typeface="Nunito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506" y="1057609"/>
            <a:ext cx="9256395" cy="51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3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838200" y="1014349"/>
            <a:ext cx="10515600" cy="1325563"/>
          </a:xfrm>
        </p:spPr>
        <p:txBody>
          <a:bodyPr/>
          <a:lstStyle/>
          <a:p>
            <a:pPr algn="l"/>
            <a:r>
              <a:rPr lang="hr-HR" altLang="sr-Latn-RS" b="1" dirty="0" smtClean="0"/>
              <a:t>Ponavljanje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8592" y="2799779"/>
            <a:ext cx="8229600" cy="428625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hr-HR" altLang="sr-Latn-RS" dirty="0" smtClean="0"/>
              <a:t>Opišite ulogu tradicionalne zatvorenosti u razvoju Kine. 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hr-HR" altLang="sr-Latn-RS" dirty="0" smtClean="0"/>
              <a:t>Objasnite vezu prapora i naseljenosti u Kini.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hr-HR" altLang="sr-Latn-RS" dirty="0" smtClean="0"/>
              <a:t>Nabrojite kineske izvozne proizvode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hr-HR" altLang="sr-Latn-RS" dirty="0" smtClean="0"/>
              <a:t>Izdvojite preduvjete gospodarskog razvoja Kine.</a:t>
            </a:r>
          </a:p>
        </p:txBody>
      </p:sp>
    </p:spTree>
    <p:extLst>
      <p:ext uri="{BB962C8B-B14F-4D97-AF65-F5344CB8AC3E}">
        <p14:creationId xmlns:p14="http://schemas.microsoft.com/office/powerpoint/2010/main" val="356957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28750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 smtClean="0"/>
              <a:t>Usporedite dobno-spolnu strukturu Kine i Indije.</a:t>
            </a:r>
            <a:endParaRPr lang="hr-HR" dirty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071813"/>
            <a:ext cx="41529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357563"/>
            <a:ext cx="44323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4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4787667"/>
            <a:ext cx="10515600" cy="4351338"/>
          </a:xfrm>
        </p:spPr>
        <p:txBody>
          <a:bodyPr/>
          <a:lstStyle/>
          <a:p>
            <a:r>
              <a:rPr lang="hr-HR" dirty="0" smtClean="0"/>
              <a:t> reljefna izdvojenost</a:t>
            </a:r>
          </a:p>
          <a:p>
            <a:r>
              <a:rPr lang="hr-HR" dirty="0"/>
              <a:t>tradicionalno </a:t>
            </a:r>
            <a:r>
              <a:rPr lang="hr-HR" dirty="0" smtClean="0"/>
              <a:t>zatvorena zemlja-</a:t>
            </a:r>
            <a:r>
              <a:rPr lang="hr-HR" b="1" dirty="0"/>
              <a:t>politika </a:t>
            </a:r>
            <a:r>
              <a:rPr lang="hr-HR" b="1" dirty="0" smtClean="0"/>
              <a:t>samodovoljnosti </a:t>
            </a:r>
            <a:r>
              <a:rPr lang="hr-HR" sz="1800" dirty="0" smtClean="0"/>
              <a:t>( do kraja 20 st.)</a:t>
            </a:r>
          </a:p>
          <a:p>
            <a:r>
              <a:rPr lang="hr-HR" dirty="0" smtClean="0"/>
              <a:t>obrana od Mongola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62" y="0"/>
            <a:ext cx="11193275" cy="442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6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13645" y="1005295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Veličina i položaj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796" y="1887538"/>
            <a:ext cx="3686175" cy="4714875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hr-HR" altLang="sr-Latn-RS" sz="2700" dirty="0"/>
              <a:t>9,6 milijuna km</a:t>
            </a:r>
            <a:r>
              <a:rPr lang="hr-HR" altLang="sr-Latn-RS" sz="2700" dirty="0">
                <a:cs typeface="Tahoma" panose="020B0604030504040204" pitchFamily="34" charset="0"/>
              </a:rPr>
              <a:t>²</a:t>
            </a:r>
          </a:p>
          <a:p>
            <a:pPr>
              <a:lnSpc>
                <a:spcPct val="130000"/>
              </a:lnSpc>
            </a:pPr>
            <a:r>
              <a:rPr lang="hr-HR" altLang="sr-Latn-RS" sz="2700" b="1" dirty="0">
                <a:solidFill>
                  <a:srgbClr val="FC8E4A"/>
                </a:solidFill>
                <a:cs typeface="Tahoma" panose="020B0604030504040204" pitchFamily="34" charset="0"/>
              </a:rPr>
              <a:t>Površinom najveća zemlja Azije</a:t>
            </a:r>
          </a:p>
          <a:p>
            <a:pPr>
              <a:lnSpc>
                <a:spcPct val="130000"/>
              </a:lnSpc>
            </a:pPr>
            <a:r>
              <a:rPr lang="hr-HR" altLang="sr-Latn-RS" sz="2700" dirty="0">
                <a:cs typeface="Tahoma" panose="020B0604030504040204" pitchFamily="34" charset="0"/>
              </a:rPr>
              <a:t>Četvrta zemlja svijeta</a:t>
            </a:r>
          </a:p>
          <a:p>
            <a:pPr>
              <a:lnSpc>
                <a:spcPct val="130000"/>
              </a:lnSpc>
            </a:pPr>
            <a:r>
              <a:rPr lang="hr-HR" altLang="sr-Latn-RS" sz="2700" dirty="0">
                <a:cs typeface="Tahoma" panose="020B0604030504040204" pitchFamily="34" charset="0"/>
              </a:rPr>
              <a:t>Povoljan položaj </a:t>
            </a:r>
            <a:r>
              <a:rPr lang="hr-HR" altLang="sr-Latn-RS" sz="2700" dirty="0">
                <a:cs typeface="Tahoma" panose="020B0604030504040204" pitchFamily="34" charset="0"/>
                <a:sym typeface="Wingdings" panose="05000000000000000000" pitchFamily="2" charset="2"/>
              </a:rPr>
              <a:t> sjeverni umjereni pojas, zapad Tihog oceana</a:t>
            </a:r>
            <a:endParaRPr lang="hr-HR" altLang="sr-Latn-RS" sz="2700" dirty="0"/>
          </a:p>
        </p:txBody>
      </p:sp>
      <p:pic>
        <p:nvPicPr>
          <p:cNvPr id="6148" name="Picture 2" descr="C:\Users\Svjetlana\Documents\školska knjiga\ppt\6\k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9" y="1989139"/>
            <a:ext cx="5214937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 rot="594177">
            <a:off x="5253039" y="5470526"/>
            <a:ext cx="1343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1200"/>
              <a:t>Sjeverna obratnica</a:t>
            </a:r>
          </a:p>
        </p:txBody>
      </p:sp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9539289" y="5786438"/>
            <a:ext cx="1343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1600"/>
              <a:t>Tihi </a:t>
            </a:r>
          </a:p>
          <a:p>
            <a:r>
              <a:rPr lang="hr-HR" altLang="sr-Latn-RS" sz="1600"/>
              <a:t>ocean</a:t>
            </a:r>
          </a:p>
        </p:txBody>
      </p:sp>
    </p:spTree>
    <p:extLst>
      <p:ext uri="{BB962C8B-B14F-4D97-AF65-F5344CB8AC3E}">
        <p14:creationId xmlns:p14="http://schemas.microsoft.com/office/powerpoint/2010/main" val="304504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2" name="Rezervirano mjesto sadržaja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77453" y="1291000"/>
            <a:ext cx="6052416" cy="52557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81251" y="2214564"/>
            <a:ext cx="2214563" cy="928687"/>
          </a:xfrm>
          <a:prstGeom prst="roundRect">
            <a:avLst/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Prostori u unutrašnjosti rijetko naseljeni</a:t>
            </a:r>
          </a:p>
        </p:txBody>
      </p:sp>
    </p:spTree>
    <p:extLst>
      <p:ext uri="{BB962C8B-B14F-4D97-AF65-F5344CB8AC3E}">
        <p14:creationId xmlns:p14="http://schemas.microsoft.com/office/powerpoint/2010/main" val="254443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981200" y="928688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Uža Kina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9220" name="Picture 2" descr="C:\Users\Svjetlana\Documents\školska knjiga\ppt\6\kina-rijeke i gradov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000251"/>
            <a:ext cx="60007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8453438" y="1857376"/>
            <a:ext cx="1714500" cy="1000125"/>
          </a:xfrm>
          <a:prstGeom prst="borderCallout1">
            <a:avLst>
              <a:gd name="adj1" fmla="val 54305"/>
              <a:gd name="adj2" fmla="val -3254"/>
              <a:gd name="adj3" fmla="val 232076"/>
              <a:gd name="adj4" fmla="val -116904"/>
            </a:avLst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Istočni dio Kine</a:t>
            </a:r>
          </a:p>
        </p:txBody>
      </p:sp>
      <p:sp>
        <p:nvSpPr>
          <p:cNvPr id="6" name="Folded Corner 5"/>
          <p:cNvSpPr/>
          <p:nvPr/>
        </p:nvSpPr>
        <p:spPr>
          <a:xfrm>
            <a:off x="8096251" y="3286125"/>
            <a:ext cx="2428875" cy="3214688"/>
          </a:xfrm>
          <a:prstGeom prst="foldedCorner">
            <a:avLst/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buFont typeface="Arial" pitchFamily="34" charset="0"/>
              <a:buChar char="•"/>
              <a:defRPr/>
            </a:pPr>
            <a:r>
              <a:rPr lang="hr-HR" sz="2100" dirty="0"/>
              <a:t>Žarište civilizacije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hr-HR" sz="2100" dirty="0"/>
              <a:t>Gusto naseljena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hr-HR" sz="2100" dirty="0"/>
              <a:t>Gospodarski razvijenija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hr-HR" sz="2100" dirty="0"/>
              <a:t>Prevladavaju Kinezi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hr-HR" sz="2100" dirty="0"/>
              <a:t>Pod utjecajem monsuna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hr-HR" sz="2100" dirty="0"/>
              <a:t>Okosnica naseljenosti – Velika Kineska nizina</a:t>
            </a:r>
          </a:p>
        </p:txBody>
      </p:sp>
    </p:spTree>
    <p:extLst>
      <p:ext uri="{BB962C8B-B14F-4D97-AF65-F5344CB8AC3E}">
        <p14:creationId xmlns:p14="http://schemas.microsoft.com/office/powerpoint/2010/main" val="29273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981200" y="857250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Prapor (les)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600" y="1529334"/>
            <a:ext cx="9097423" cy="5112470"/>
          </a:xfrm>
        </p:spPr>
        <p:txBody>
          <a:bodyPr rtlCol="0">
            <a:normAutofit fontScale="775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Žućkasti nanos sastavljen od čestica prašine nanesenih vjetrom s ruba nekadašnjeg ledenog pokrova.</a:t>
            </a:r>
          </a:p>
          <a:p>
            <a:pPr>
              <a:lnSpc>
                <a:spcPct val="150000"/>
              </a:lnSpc>
              <a:buFont typeface="Wingdings"/>
              <a:buChar char="à"/>
              <a:defRPr/>
            </a:pPr>
            <a:r>
              <a:rPr lang="hr-HR" dirty="0" smtClean="0">
                <a:sym typeface="Wingdings" pitchFamily="2" charset="2"/>
              </a:rPr>
              <a:t>Na njemu nastaje vrlo plodno tlo</a:t>
            </a:r>
          </a:p>
          <a:p>
            <a:pPr>
              <a:lnSpc>
                <a:spcPct val="150000"/>
              </a:lnSpc>
              <a:buFont typeface="Wingdings"/>
              <a:buChar char="à"/>
              <a:defRPr/>
            </a:pPr>
            <a:r>
              <a:rPr lang="hr-HR" b="1" dirty="0" err="1" smtClean="0">
                <a:sym typeface="Wingdings" pitchFamily="2" charset="2"/>
              </a:rPr>
              <a:t>Praporni</a:t>
            </a:r>
            <a:r>
              <a:rPr lang="hr-HR" b="1" dirty="0" smtClean="0">
                <a:sym typeface="Wingdings" pitchFamily="2" charset="2"/>
              </a:rPr>
              <a:t> ravnjaci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hr-HR" b="1" dirty="0" smtClean="0">
                <a:sym typeface="Wingdings" pitchFamily="2" charset="2"/>
              </a:rPr>
              <a:t>RIJEKE:</a:t>
            </a:r>
          </a:p>
          <a:p>
            <a:pPr>
              <a:lnSpc>
                <a:spcPct val="150000"/>
              </a:lnSpc>
              <a:buFont typeface="Wingdings"/>
              <a:buChar char="à"/>
              <a:defRPr/>
            </a:pPr>
            <a:r>
              <a:rPr lang="fi-FI" b="1" dirty="0" smtClean="0"/>
              <a:t>Huang He</a:t>
            </a:r>
            <a:r>
              <a:rPr lang="hr-HR" b="1" dirty="0" smtClean="0"/>
              <a:t> </a:t>
            </a:r>
            <a:r>
              <a:rPr lang="hr-HR" dirty="0" smtClean="0"/>
              <a:t>ili Žuta </a:t>
            </a:r>
            <a:r>
              <a:rPr lang="hr-HR" dirty="0"/>
              <a:t>rijeka </a:t>
            </a:r>
            <a:endParaRPr lang="hr-HR" dirty="0" smtClean="0"/>
          </a:p>
          <a:p>
            <a:pPr>
              <a:lnSpc>
                <a:spcPct val="150000"/>
              </a:lnSpc>
              <a:buFont typeface="Wingdings"/>
              <a:buChar char="à"/>
              <a:defRPr/>
            </a:pPr>
            <a:r>
              <a:rPr lang="hr-HR" b="1" dirty="0" err="1"/>
              <a:t>Chang</a:t>
            </a:r>
            <a:r>
              <a:rPr lang="hr-HR" b="1" dirty="0"/>
              <a:t> </a:t>
            </a:r>
            <a:r>
              <a:rPr lang="hr-HR" b="1" dirty="0" smtClean="0"/>
              <a:t>Jiang ( </a:t>
            </a:r>
            <a:r>
              <a:rPr lang="hr-HR" b="1" dirty="0" err="1" smtClean="0"/>
              <a:t>Yangtze</a:t>
            </a:r>
            <a:r>
              <a:rPr lang="hr-HR" b="1" dirty="0" smtClean="0"/>
              <a:t> ) </a:t>
            </a:r>
            <a:r>
              <a:rPr lang="hr-HR" dirty="0" smtClean="0"/>
              <a:t>ili</a:t>
            </a:r>
            <a:r>
              <a:rPr lang="hr-HR" b="1" dirty="0" smtClean="0"/>
              <a:t> </a:t>
            </a:r>
            <a:r>
              <a:rPr lang="hr-HR" dirty="0" smtClean="0"/>
              <a:t>Duga rijeka </a:t>
            </a:r>
          </a:p>
          <a:p>
            <a:pPr>
              <a:lnSpc>
                <a:spcPct val="150000"/>
              </a:lnSpc>
              <a:buFont typeface="Wingdings"/>
              <a:buChar char="à"/>
              <a:defRPr/>
            </a:pPr>
            <a:r>
              <a:rPr lang="hr-HR" b="1" dirty="0" err="1"/>
              <a:t>Xi</a:t>
            </a:r>
            <a:r>
              <a:rPr lang="hr-HR" b="1" dirty="0"/>
              <a:t> Jiang </a:t>
            </a:r>
            <a:r>
              <a:rPr lang="hr-HR" dirty="0" smtClean="0"/>
              <a:t>ili Zapadna rijeka</a:t>
            </a:r>
          </a:p>
          <a:p>
            <a:pPr>
              <a:lnSpc>
                <a:spcPct val="150000"/>
              </a:lnSpc>
              <a:buFont typeface="Wingdings"/>
              <a:buChar char="à"/>
              <a:defRPr/>
            </a:pPr>
            <a:r>
              <a:rPr lang="hr-HR" b="1" dirty="0" err="1"/>
              <a:t>Zhu</a:t>
            </a:r>
            <a:r>
              <a:rPr lang="hr-HR" b="1" dirty="0"/>
              <a:t> Jiang</a:t>
            </a:r>
            <a:r>
              <a:rPr lang="hr-HR" dirty="0"/>
              <a:t> </a:t>
            </a:r>
            <a:r>
              <a:rPr lang="hr-HR" dirty="0" smtClean="0"/>
              <a:t>ili Biserna rijeka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245" y="2951661"/>
            <a:ext cx="5760178" cy="382948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433" y="2575821"/>
            <a:ext cx="7225330" cy="406598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820" y="2685629"/>
            <a:ext cx="5853874" cy="384422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255" y="2734832"/>
            <a:ext cx="5455892" cy="374796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6926" y="2734832"/>
            <a:ext cx="5485914" cy="376858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2695" y="1942774"/>
            <a:ext cx="6492555" cy="431026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0449" y="1942774"/>
            <a:ext cx="6514801" cy="4151821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5925003" y="2356661"/>
            <a:ext cx="508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2969B0"/>
                </a:solidFill>
                <a:effectLst/>
                <a:latin typeface="Nunito"/>
              </a:rPr>
              <a:t>najveća hidroelektrana na svijetu - Tri klanca</a:t>
            </a:r>
            <a:endParaRPr lang="hr-HR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5417" y="1993602"/>
            <a:ext cx="6202680" cy="465201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2695" y="2066215"/>
            <a:ext cx="6654127" cy="439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3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11268" name="Picture 2" descr="C:\Users\Svjetlana\Documents\školska knjiga\ppt\6\kina-rijeke i gradov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-71438"/>
            <a:ext cx="898366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Callout 1 5"/>
          <p:cNvSpPr/>
          <p:nvPr/>
        </p:nvSpPr>
        <p:spPr>
          <a:xfrm>
            <a:off x="3595688" y="1214439"/>
            <a:ext cx="1714500" cy="1000125"/>
          </a:xfrm>
          <a:prstGeom prst="borderCallout1">
            <a:avLst>
              <a:gd name="adj1" fmla="val 98114"/>
              <a:gd name="adj2" fmla="val 78968"/>
              <a:gd name="adj3" fmla="val 213029"/>
              <a:gd name="adj4" fmla="val 176427"/>
            </a:avLst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Žuta rijeka (Huang He)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3810000" y="2928939"/>
            <a:ext cx="1714500" cy="1000125"/>
          </a:xfrm>
          <a:prstGeom prst="borderCallout1">
            <a:avLst>
              <a:gd name="adj1" fmla="val 98114"/>
              <a:gd name="adj2" fmla="val 78968"/>
              <a:gd name="adj3" fmla="val 213029"/>
              <a:gd name="adj4" fmla="val 176427"/>
            </a:avLst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Modra rijeka (Yangtze)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8667750" y="4572001"/>
            <a:ext cx="1714500" cy="1000125"/>
          </a:xfrm>
          <a:prstGeom prst="borderCallout1">
            <a:avLst>
              <a:gd name="adj1" fmla="val 52400"/>
              <a:gd name="adj2" fmla="val 1191"/>
              <a:gd name="adj3" fmla="val 85411"/>
              <a:gd name="adj4" fmla="val -42460"/>
            </a:avLst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Zapadna rijeka (Xi Jiang)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8739188" y="2428876"/>
            <a:ext cx="1714500" cy="1000125"/>
          </a:xfrm>
          <a:prstGeom prst="borderCallout1">
            <a:avLst>
              <a:gd name="adj1" fmla="val 98114"/>
              <a:gd name="adj2" fmla="val 48968"/>
              <a:gd name="adj3" fmla="val 155887"/>
              <a:gd name="adj4" fmla="val 25317"/>
            </a:avLst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Biserna rijeka (Zhu Jiang)</a:t>
            </a:r>
          </a:p>
        </p:txBody>
      </p:sp>
    </p:spTree>
    <p:extLst>
      <p:ext uri="{BB962C8B-B14F-4D97-AF65-F5344CB8AC3E}">
        <p14:creationId xmlns:p14="http://schemas.microsoft.com/office/powerpoint/2010/main" val="408649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2011" y="2108200"/>
            <a:ext cx="3000375" cy="4857750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Rijetko naseljena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Suhe visoravni i zavale okružene visokim planinama</a:t>
            </a:r>
          </a:p>
        </p:txBody>
      </p:sp>
      <p:pic>
        <p:nvPicPr>
          <p:cNvPr id="13315" name="Picture 3" descr="C:\Users\Svjetlana\Documents\školska knjiga\ppt\6\kina-relj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9" y="1571625"/>
            <a:ext cx="5748337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95939" y="4537075"/>
            <a:ext cx="10572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spc="600" dirty="0">
                <a:solidFill>
                  <a:schemeClr val="bg1"/>
                </a:solidFill>
              </a:rPr>
              <a:t>Tibet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7313" y="3465513"/>
            <a:ext cx="91281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spc="-150" dirty="0"/>
              <a:t>Tarimska </a:t>
            </a:r>
          </a:p>
          <a:p>
            <a:pPr>
              <a:defRPr/>
            </a:pPr>
            <a:r>
              <a:rPr lang="hr-HR" b="1" spc="-150" dirty="0"/>
              <a:t>zavala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34050" y="2809875"/>
            <a:ext cx="10048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spc="-150" dirty="0"/>
              <a:t>Džungarija</a:t>
            </a:r>
          </a:p>
        </p:txBody>
      </p:sp>
      <p:sp>
        <p:nvSpPr>
          <p:cNvPr id="8" name="TextBox 7"/>
          <p:cNvSpPr txBox="1"/>
          <p:nvPr/>
        </p:nvSpPr>
        <p:spPr>
          <a:xfrm rot="20602104">
            <a:off x="7094539" y="3170239"/>
            <a:ext cx="19907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b="1" spc="-150" dirty="0"/>
              <a:t>Unutrašnja Mongolija</a:t>
            </a:r>
          </a:p>
        </p:txBody>
      </p:sp>
      <p:sp>
        <p:nvSpPr>
          <p:cNvPr id="13320" name="Title 1"/>
          <p:cNvSpPr>
            <a:spLocks noGrp="1"/>
          </p:cNvSpPr>
          <p:nvPr>
            <p:ph type="title"/>
          </p:nvPr>
        </p:nvSpPr>
        <p:spPr>
          <a:xfrm>
            <a:off x="326708" y="1034917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Vanjska Kina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0" y="1655759"/>
            <a:ext cx="7367597" cy="4911731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5323050" y="1325556"/>
            <a:ext cx="6711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0" dirty="0" smtClean="0">
                <a:solidFill>
                  <a:srgbClr val="E25041"/>
                </a:solidFill>
                <a:effectLst/>
                <a:latin typeface="Nunito"/>
              </a:rPr>
              <a:t>Tibetska željeznica</a:t>
            </a:r>
            <a:r>
              <a:rPr lang="hr-HR" dirty="0" smtClean="0">
                <a:solidFill>
                  <a:srgbClr val="262626"/>
                </a:solidFill>
                <a:latin typeface="Nunito"/>
              </a:rPr>
              <a:t>- </a:t>
            </a:r>
            <a:r>
              <a:rPr lang="hr-HR" b="1" i="0" dirty="0" smtClean="0">
                <a:solidFill>
                  <a:srgbClr val="2969B0"/>
                </a:solidFill>
                <a:effectLst/>
                <a:latin typeface="Nunito"/>
              </a:rPr>
              <a:t>najviša željeznička pruga na svijetu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9126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11266" y="939546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Brojno stanovništvo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602" y="2215851"/>
            <a:ext cx="3819425" cy="4500562"/>
          </a:xfrm>
        </p:spPr>
        <p:txBody>
          <a:bodyPr/>
          <a:lstStyle/>
          <a:p>
            <a:r>
              <a:rPr lang="hr-HR" altLang="sr-Latn-RS" dirty="0" smtClean="0"/>
              <a:t>90% stanovništva čine Kinezi (Han)</a:t>
            </a:r>
          </a:p>
          <a:p>
            <a:r>
              <a:rPr lang="hr-HR" altLang="sr-Latn-RS" dirty="0" smtClean="0"/>
              <a:t>Mandarinsko narječje</a:t>
            </a:r>
          </a:p>
          <a:p>
            <a:r>
              <a:rPr lang="hr-HR" altLang="sr-Latn-RS" b="1" dirty="0" smtClean="0">
                <a:solidFill>
                  <a:srgbClr val="FC8E4A"/>
                </a:solidFill>
              </a:rPr>
              <a:t>Politika jednog </a:t>
            </a:r>
            <a:r>
              <a:rPr lang="hr-HR" altLang="sr-Latn-RS" b="1" smtClean="0">
                <a:solidFill>
                  <a:srgbClr val="FC8E4A"/>
                </a:solidFill>
              </a:rPr>
              <a:t>djeteta</a:t>
            </a:r>
            <a:r>
              <a:rPr lang="hr-HR"/>
              <a:t> </a:t>
            </a:r>
            <a:r>
              <a:rPr lang="hr-HR" smtClean="0"/>
              <a:t>  (1979.-2015.)</a:t>
            </a:r>
            <a:endParaRPr lang="hr-HR" altLang="sr-Latn-RS" b="1" dirty="0" smtClean="0">
              <a:solidFill>
                <a:srgbClr val="FC8E4A"/>
              </a:solidFill>
            </a:endParaRPr>
          </a:p>
          <a:p>
            <a:endParaRPr lang="hr-HR" altLang="sr-Latn-RS" dirty="0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0" y="16539"/>
            <a:ext cx="4764024" cy="6841461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9801602" y="6347081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Različiti narodi Kine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315" y="980345"/>
            <a:ext cx="42672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451</Words>
  <Application>Microsoft Office PowerPoint</Application>
  <PresentationFormat>Široki zaslon</PresentationFormat>
  <Paragraphs>115</Paragraphs>
  <Slides>16</Slides>
  <Notes>10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Nunito</vt:lpstr>
      <vt:lpstr>Tahoma</vt:lpstr>
      <vt:lpstr>Wingdings</vt:lpstr>
      <vt:lpstr>Tema sustava Office</vt:lpstr>
      <vt:lpstr>PowerPoint prezentacija</vt:lpstr>
      <vt:lpstr>PowerPoint prezentacija</vt:lpstr>
      <vt:lpstr>Veličina i položaj</vt:lpstr>
      <vt:lpstr>PowerPoint prezentacija</vt:lpstr>
      <vt:lpstr>Uža Kina</vt:lpstr>
      <vt:lpstr>Prapor (les)</vt:lpstr>
      <vt:lpstr>PowerPoint prezentacija</vt:lpstr>
      <vt:lpstr>Vanjska Kina</vt:lpstr>
      <vt:lpstr>Brojno stanovništvo</vt:lpstr>
      <vt:lpstr>Razmještaj stanovništva</vt:lpstr>
      <vt:lpstr>PowerPoint prezentacija</vt:lpstr>
      <vt:lpstr>3 lica Beijinga</vt:lpstr>
      <vt:lpstr>Gospodarski uspon Kine</vt:lpstr>
      <vt:lpstr>PowerPoint prezentacija</vt:lpstr>
      <vt:lpstr>Ponavljanje</vt:lpstr>
      <vt:lpstr>Usporedite dobno-spolnu strukturu Kine i Indije.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11</cp:revision>
  <dcterms:created xsi:type="dcterms:W3CDTF">2021-05-04T08:51:07Z</dcterms:created>
  <dcterms:modified xsi:type="dcterms:W3CDTF">2021-05-10T19:55:36Z</dcterms:modified>
</cp:coreProperties>
</file>